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81" r:id="rId6"/>
    <p:sldId id="262" r:id="rId7"/>
    <p:sldId id="282" r:id="rId8"/>
    <p:sldId id="263" r:id="rId9"/>
    <p:sldId id="264" r:id="rId10"/>
    <p:sldId id="270" r:id="rId11"/>
    <p:sldId id="275" r:id="rId12"/>
    <p:sldId id="283" r:id="rId13"/>
    <p:sldId id="276" r:id="rId14"/>
    <p:sldId id="279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4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9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09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2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43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7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6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5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2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300314-CEA8-4E7F-83C9-F7199EEF6EB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36761E-4180-4628-8A6D-E1D69F3E0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65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52" y="365125"/>
            <a:ext cx="10366248" cy="64928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Краткая презентация 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образовательной программы 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дошкольного образования Государственного бюджетного дошкольного образовательного учреждения 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детского сада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КИРОВСКОГО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района Санкт-Петербурга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-28289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556" y="160197"/>
            <a:ext cx="11676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Принципы формирования образовательной программы дошкольного образования (ОП ДО):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555" y="1278077"/>
            <a:ext cx="11793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полноценное проживание ребенком всех этапов детства (раннего и дошкольного возрастов), обогащение (амплификация) детского развития;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раннего и дошкольного возрастов, а также педагогических работников.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признание ребенка полноценным участником (субъектом) образовательных отношений;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поддержка инициативы детей в различных видах деятельности;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сотрудничество ГБДОУ с семьей;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приобщение детей к социокультурным нормам, традициям семьи, общества и государства;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/>
              <a:t>учет этнокультурной ситуации развития детей.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9"/>
          <a:stretch/>
        </p:blipFill>
        <p:spPr>
          <a:xfrm>
            <a:off x="8861764" y="5402574"/>
            <a:ext cx="3330236" cy="14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878" y="610862"/>
            <a:ext cx="1075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Взаимодействие с семьями воспитанников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284" y="1477152"/>
            <a:ext cx="10890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Главными </a:t>
            </a:r>
            <a:r>
              <a:rPr lang="ru-RU" sz="2800" b="1" u="sng" dirty="0"/>
              <a:t>целями</a:t>
            </a:r>
            <a:r>
              <a:rPr lang="ru-RU" sz="2800" b="1" dirty="0"/>
              <a:t> взаимодействия педагогического коллектива ГБДОУ с семьями воспитанников дошкольного возраста являются: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/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раннего и дошкольного возрастов;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dirty="0"/>
              <a:t>обеспечение единства подходов к воспитанию и обучению детей в условиях ГБДОУ и семьи; повышение воспитательного потенциала семьи.</a:t>
            </a:r>
          </a:p>
        </p:txBody>
      </p:sp>
    </p:spTree>
    <p:extLst>
      <p:ext uri="{BB962C8B-B14F-4D97-AF65-F5344CB8AC3E}">
        <p14:creationId xmlns:p14="http://schemas.microsoft.com/office/powerpoint/2010/main" val="360491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206951"/>
            <a:ext cx="1143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Основные </a:t>
            </a:r>
            <a:r>
              <a:rPr lang="ru-RU" sz="2000" b="1" u="sng" dirty="0" smtClean="0"/>
              <a:t>задач по взаимодействию с семьей</a:t>
            </a:r>
            <a:r>
              <a:rPr lang="ru-RU" sz="2000" dirty="0" smtClean="0"/>
              <a:t>: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ГБДОУ;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способствование развитию ответственного и осознанного </a:t>
            </a:r>
            <a:r>
              <a:rPr lang="ru-RU" sz="2000" dirty="0" err="1"/>
              <a:t>родительства</a:t>
            </a:r>
            <a:r>
              <a:rPr lang="ru-RU" sz="2000" dirty="0"/>
              <a:t> как базовой основы благополучия семьи;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построение взаимодействия в форме сотрудничества и установления партнерских отношений с родителями (законными представителями) детей раннего и дошкольного возраста для решения образовательных задач;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вовлечение родителей (законных представителей) в образовательный процесс.</a:t>
            </a:r>
          </a:p>
        </p:txBody>
      </p:sp>
      <p:pic>
        <p:nvPicPr>
          <p:cNvPr id="2050" name="Picture 2" descr="C:\Users\Svetlana\Desktop\1630481428_15_papik_pro_p_semya_risunok_1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8"/>
          <a:stretch/>
        </p:blipFill>
        <p:spPr bwMode="auto">
          <a:xfrm>
            <a:off x="3913750" y="4773881"/>
            <a:ext cx="4291712" cy="20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0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6552" y="638294"/>
            <a:ext cx="7251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Формы</a:t>
            </a:r>
            <a:r>
              <a:rPr lang="ru-RU" sz="2000" b="1" dirty="0"/>
              <a:t> работы по взаимодействию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0128" y="1349300"/>
            <a:ext cx="8641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и информационные стенды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развивающей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привлечение родителей к подготовке утренников, праздников)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участием воспитанников, педагогов, родителей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252" y="490298"/>
            <a:ext cx="6084237" cy="60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9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79" y="493776"/>
            <a:ext cx="9075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Срок реализации </a:t>
            </a:r>
            <a:r>
              <a:rPr lang="ru-RU" sz="3200" b="1" dirty="0" smtClean="0"/>
              <a:t>Программы  </a:t>
            </a:r>
            <a:r>
              <a:rPr lang="ru-RU" sz="3200" b="1" dirty="0"/>
              <a:t>6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" y="1337036"/>
            <a:ext cx="7512177" cy="48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87" y="411344"/>
            <a:ext cx="9718341" cy="61266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3936" y="3747254"/>
            <a:ext cx="8129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9464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232" y="3158837"/>
            <a:ext cx="9272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Образовательная программа дошкольного образования </a:t>
            </a:r>
            <a:r>
              <a:rPr lang="ru-RU" sz="2000" b="1" dirty="0" smtClean="0"/>
              <a:t>ГБДОУ детского сада </a:t>
            </a:r>
            <a:r>
              <a:rPr lang="ru-RU" sz="2000" b="1" dirty="0" smtClean="0"/>
              <a:t>№ </a:t>
            </a:r>
            <a:r>
              <a:rPr lang="ru-RU" sz="2000" b="1" dirty="0"/>
              <a:t>3</a:t>
            </a:r>
            <a:r>
              <a:rPr lang="ru-RU" sz="2000" b="1" dirty="0" smtClean="0"/>
              <a:t> Кировского </a:t>
            </a:r>
            <a:r>
              <a:rPr lang="ru-RU" sz="2000" b="1" dirty="0" smtClean="0"/>
              <a:t>района Санкт-Петербурга разработана в соответствии с </a:t>
            </a:r>
          </a:p>
          <a:p>
            <a:pPr marL="800100" lvl="1" indent="-342900" algn="ctr">
              <a:buFontTx/>
              <a:buChar char="-"/>
            </a:pPr>
            <a:r>
              <a:rPr lang="ru-RU" sz="2000" b="1" dirty="0" smtClean="0"/>
              <a:t>Федеральным </a:t>
            </a:r>
            <a:r>
              <a:rPr lang="ru-RU" sz="2000" b="1" dirty="0" smtClean="0"/>
              <a:t>государственным образовательным стандартом дошкольного образования (Приказ Министерства образования и науки от 17.10.2013 года № 1155</a:t>
            </a:r>
            <a:r>
              <a:rPr lang="ru-RU" sz="2000" b="1" dirty="0" smtClean="0"/>
              <a:t>) 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Федеральной </a:t>
            </a:r>
            <a:r>
              <a:rPr lang="ru-RU" sz="2000" b="1" dirty="0"/>
              <a:t>образовательной программой дошкольного образования </a:t>
            </a:r>
            <a:r>
              <a:rPr lang="ru-RU" sz="2000" b="1" dirty="0" smtClean="0"/>
              <a:t> </a:t>
            </a:r>
            <a:r>
              <a:rPr lang="ru-RU" sz="2000" b="1" dirty="0"/>
              <a:t>(приказ </a:t>
            </a:r>
            <a:r>
              <a:rPr lang="ru-RU" sz="2000" b="1" dirty="0" smtClean="0"/>
              <a:t>Министерства Просвещения </a:t>
            </a:r>
            <a:r>
              <a:rPr lang="ru-RU" sz="2000" b="1" dirty="0"/>
              <a:t>РФ от 25.11.2022 г. № 1028).</a:t>
            </a:r>
          </a:p>
          <a:p>
            <a:pPr algn="ctr"/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0"/>
            <a:ext cx="11832942" cy="7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6255"/>
            <a:ext cx="115275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Образовательная программа дошкольного образования характеризует процесс воспитания и обучения детей и опирается </a:t>
            </a:r>
            <a:r>
              <a:rPr lang="ru-RU" sz="2000" b="1" dirty="0" smtClean="0"/>
              <a:t>на</a:t>
            </a:r>
            <a:r>
              <a:rPr lang="ru-RU" sz="2000" b="1" dirty="0"/>
              <a:t> </a:t>
            </a:r>
            <a:r>
              <a:rPr lang="ru-RU" sz="2000" b="1" dirty="0" smtClean="0"/>
              <a:t>следующие </a:t>
            </a:r>
            <a:r>
              <a:rPr lang="ru-RU" sz="2000" b="1" dirty="0"/>
              <a:t>нормативно-правовые </a:t>
            </a:r>
            <a:r>
              <a:rPr lang="ru-RU" sz="2000" b="1" dirty="0" smtClean="0"/>
              <a:t>документы</a:t>
            </a:r>
            <a:endParaRPr lang="ru-RU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Указ </a:t>
            </a:r>
            <a:r>
              <a:rPr lang="ru-RU" sz="1600" b="1" dirty="0"/>
              <a:t>Президента РФ от 07.05.2018 г. № 204 «О национальных целях и стратегических задачах развития Российской Федерации на период до 2024 г</a:t>
            </a:r>
            <a:r>
              <a:rPr lang="ru-RU" sz="1600" b="1" dirty="0" smtClean="0"/>
              <a:t>.»;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Указ </a:t>
            </a:r>
            <a:r>
              <a:rPr lang="ru-RU" sz="1600" b="1" dirty="0"/>
              <a:t>Президента РФ от 21.07.2020 г. № 474 «О национальных целях развития Российской Федерации на период до 2030 г</a:t>
            </a:r>
            <a:r>
              <a:rPr lang="ru-RU" sz="1600" b="1" dirty="0" smtClean="0"/>
              <a:t>.»;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Указ </a:t>
            </a:r>
            <a:r>
              <a:rPr lang="ru-RU" sz="1600" b="1" dirty="0"/>
              <a:t>Президента РФ от 09.11.2022 г. № 809 «Об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sz="1600" b="1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Федеральный </a:t>
            </a:r>
            <a:r>
              <a:rPr lang="ru-RU" sz="1600" b="1" dirty="0"/>
              <a:t>закон от 29.12.2012 г. № 273-ФЗ «Об образовании в РФ</a:t>
            </a:r>
            <a:r>
              <a:rPr lang="ru-RU" sz="1600" b="1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Федеральный </a:t>
            </a:r>
            <a:r>
              <a:rPr lang="ru-RU" sz="1600" b="1" dirty="0"/>
              <a:t>закон от 31.07.2020 г. № 304-ФЗ «О внесении изменений в Федеральный закон «Об образовании в Российской Федерации» по вопросам воспитания обучающихся</a:t>
            </a:r>
            <a:r>
              <a:rPr lang="ru-RU" sz="1600" b="1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Федеральный </a:t>
            </a:r>
            <a:r>
              <a:rPr lang="ru-RU" sz="1600" b="1" dirty="0"/>
              <a:t>закон от 24.09.2022 г. № 371-ФЗ «О внесении изменений в Федеральный закон «Об образовании в РФ» и ст. 1 ФЗ «Об обязательных требованиях в Российской </a:t>
            </a:r>
            <a:r>
              <a:rPr lang="ru-RU" sz="1600" b="1" dirty="0" smtClean="0"/>
              <a:t>Федерации»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Распоряжение </a:t>
            </a:r>
            <a:r>
              <a:rPr lang="ru-RU" sz="1600" b="1" dirty="0"/>
              <a:t>Правительства РФ от 29.05.2015 г. № 999-р «Об утверждении Стратегии развития воспитания в Российской Федерации на период до 2025 г</a:t>
            </a:r>
            <a:r>
              <a:rPr lang="ru-RU" sz="1600" b="1" dirty="0" smtClean="0"/>
              <a:t>.»;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Порядок </a:t>
            </a:r>
            <a:r>
              <a:rPr lang="ru-RU" sz="1600" b="1" dirty="0"/>
              <a:t>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lang="ru-RU" sz="1600" b="1" dirty="0" err="1"/>
              <a:t>Минпросвещения</a:t>
            </a:r>
            <a:r>
              <a:rPr lang="ru-RU" sz="1600" b="1" dirty="0"/>
              <a:t> России от 31.07.2020 г. №373, зарегистрировано в Минюсте России 31.08.2020 г., регистрационный № 59599</a:t>
            </a:r>
            <a:r>
              <a:rPr lang="ru-RU" sz="1600" b="1" dirty="0" smtClean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СанПиН </a:t>
            </a:r>
            <a:r>
              <a:rPr lang="ru-RU" sz="1600" b="1" dirty="0"/>
              <a:t>2.4.3648-20 от 28.09.2020 г. № 28); </a:t>
            </a:r>
            <a:endParaRPr lang="ru-RU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СанПиН </a:t>
            </a:r>
            <a:r>
              <a:rPr lang="ru-RU" sz="1600" b="1" dirty="0"/>
              <a:t>1.2.3685-21 от 28.01.2021 г.); </a:t>
            </a:r>
            <a:endParaRPr lang="ru-RU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СанПиН </a:t>
            </a:r>
            <a:r>
              <a:rPr lang="ru-RU" sz="1600" b="1" dirty="0"/>
              <a:t>2.3/2.4.3590-20 от 27.10.2020 г. № 32</a:t>
            </a:r>
            <a:r>
              <a:rPr lang="ru-RU" sz="1600" b="1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Устав </a:t>
            </a:r>
            <a:r>
              <a:rPr lang="ru-RU" sz="1600" b="1" dirty="0" err="1" smtClean="0"/>
              <a:t>ГБДОУдетского</a:t>
            </a:r>
            <a:r>
              <a:rPr lang="ru-RU" sz="1600" b="1" dirty="0" smtClean="0"/>
              <a:t> </a:t>
            </a:r>
            <a:r>
              <a:rPr lang="ru-RU" sz="1600" b="1" dirty="0"/>
              <a:t>сада № 3 Кировского района </a:t>
            </a:r>
            <a:r>
              <a:rPr lang="ru-RU" sz="1600" b="1" dirty="0" smtClean="0"/>
              <a:t>Санкт-Петербурга;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Программа </a:t>
            </a:r>
            <a:r>
              <a:rPr lang="ru-RU" sz="1600" b="1" dirty="0"/>
              <a:t>развития </a:t>
            </a:r>
            <a:r>
              <a:rPr lang="ru-RU" sz="1600" b="1" dirty="0" smtClean="0"/>
              <a:t>ГБДОУ детского </a:t>
            </a:r>
            <a:r>
              <a:rPr lang="ru-RU" sz="1600" b="1" dirty="0"/>
              <a:t>сада № 3 Кировского района Санкт-Петербурга</a:t>
            </a:r>
            <a:r>
              <a:rPr lang="ru-RU" sz="1600" b="1" dirty="0" smtClean="0"/>
              <a:t>;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787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53" y="192024"/>
            <a:ext cx="2267146" cy="642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878" y="192024"/>
            <a:ext cx="95947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соответствии с требованиями ФГОС ДО и ФОП ДО, </a:t>
            </a:r>
          </a:p>
          <a:p>
            <a:r>
              <a:rPr lang="ru-RU" sz="2000" b="1" dirty="0"/>
              <a:t>структура образовательной программы дошкольного образования включает три основных раздела: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/>
              <a:t>Ц</a:t>
            </a:r>
            <a:r>
              <a:rPr lang="ru-RU" sz="2000" b="1" dirty="0" smtClean="0"/>
              <a:t>елевой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Содержательный,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/>
              <a:t>О</a:t>
            </a:r>
            <a:r>
              <a:rPr lang="ru-RU" sz="2000" b="1" dirty="0" smtClean="0"/>
              <a:t>рганизационный</a:t>
            </a:r>
            <a:r>
              <a:rPr lang="ru-RU" sz="2000" b="1" dirty="0"/>
              <a:t>, </a:t>
            </a:r>
          </a:p>
          <a:p>
            <a:r>
              <a:rPr lang="ru-RU" sz="2000" b="1" dirty="0"/>
              <a:t>каждый из которых состоит из обязательной части </a:t>
            </a:r>
          </a:p>
          <a:p>
            <a:r>
              <a:rPr lang="ru-RU" sz="2000" b="1" dirty="0"/>
              <a:t>(не менее 60% от её общего объёма) </a:t>
            </a:r>
          </a:p>
          <a:p>
            <a:r>
              <a:rPr lang="ru-RU" sz="2000" b="1" dirty="0"/>
              <a:t>и части, формируемой участниками образовательных отношений (не более 40 %).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Программа состоит из </a:t>
            </a:r>
            <a:r>
              <a:rPr lang="ru-RU" sz="2000" b="1" u="sng" dirty="0" smtClean="0"/>
              <a:t>обязательной части </a:t>
            </a:r>
            <a:r>
              <a:rPr lang="ru-RU" sz="2000" b="1" dirty="0" smtClean="0"/>
              <a:t>и </a:t>
            </a:r>
            <a:r>
              <a:rPr lang="ru-RU" sz="2000" b="1" u="sng" dirty="0"/>
              <a:t>части, формируемой участниками образовательных отношений</a:t>
            </a:r>
            <a:r>
              <a:rPr lang="ru-RU" sz="2000" b="1" dirty="0"/>
              <a:t> </a:t>
            </a:r>
            <a:r>
              <a:rPr lang="ru-RU" sz="2000" b="1" dirty="0" smtClean="0"/>
              <a:t>каждого </a:t>
            </a:r>
            <a:r>
              <a:rPr lang="ru-RU" sz="2000" b="1" dirty="0"/>
              <a:t>раздела </a:t>
            </a:r>
            <a:r>
              <a:rPr lang="ru-RU" sz="2000" b="1" dirty="0" smtClean="0"/>
              <a:t>Программы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Программа </a:t>
            </a:r>
            <a:r>
              <a:rPr lang="ru-RU" sz="2000" b="1" dirty="0"/>
              <a:t>включает учебно-методическую документацию, в составе которой: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рабочая </a:t>
            </a:r>
            <a:r>
              <a:rPr lang="ru-RU" sz="2000" b="1" dirty="0" smtClean="0"/>
              <a:t>Программа </a:t>
            </a:r>
            <a:r>
              <a:rPr lang="ru-RU" sz="2000" b="1" dirty="0"/>
              <a:t>воспитания, </a:t>
            </a:r>
            <a:endParaRPr lang="ru-RU" sz="20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режим </a:t>
            </a:r>
            <a:r>
              <a:rPr lang="ru-RU" sz="2000" b="1" dirty="0"/>
              <a:t>и распорядок дня для всех возрастных групп </a:t>
            </a:r>
            <a:r>
              <a:rPr lang="ru-RU" sz="2000" b="1" dirty="0" smtClean="0"/>
              <a:t>ГБДОУ,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календарный </a:t>
            </a:r>
            <a:r>
              <a:rPr lang="ru-RU" sz="2000" b="1" dirty="0"/>
              <a:t>план воспитательной работы. </a:t>
            </a:r>
          </a:p>
          <a:p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53" y="97022"/>
            <a:ext cx="2267146" cy="6428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881" y="97022"/>
            <a:ext cx="93696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Обязательная часть Программы соответствует ФОП ДО и оформляется в виде ссылок на неё (ФОП ДО </a:t>
            </a:r>
            <a:r>
              <a:rPr lang="ru-RU" b="1" dirty="0" smtClean="0"/>
              <a:t>п.4), обеспечивает</a:t>
            </a:r>
            <a:r>
              <a:rPr lang="ru-RU" b="1" dirty="0"/>
              <a:t>: </a:t>
            </a:r>
            <a:endParaRPr lang="ru-RU" b="1" dirty="0" smtClean="0"/>
          </a:p>
          <a:p>
            <a:endParaRPr lang="ru-RU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воспитание и развитие ребёнка дошкольного возраста как гражданина Российской Федерации, формирование основ его гражданской и культурной идентичности на доступном его возрасту содержании доступными средствами;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создание единого ядра содержания дошкольного образования, ориентированного на приобщении детей к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создание единого образовательного пространства воспитания и    обучения детей от 1,5 лет до поступления в начальную школу, обеспечивающего ребенку и его родителям (законным представителям) равные, качественные условия ДО, вне зависимости от места и региона проживания.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части, формируемой участниками образовательных отношений, представлены парциальные программы, выбранные с учётом приоритетных направлений ГБДОУ: безопасность жизнедеятельности детей (парциальная программа «Основы безопасности детей дошкольного возраста», авторы</a:t>
            </a:r>
            <a:r>
              <a:rPr lang="ru-RU" b="1" i="1" dirty="0"/>
              <a:t> </a:t>
            </a:r>
            <a:r>
              <a:rPr lang="ru-RU" b="1" dirty="0" err="1"/>
              <a:t>Стеркина</a:t>
            </a:r>
            <a:r>
              <a:rPr lang="ru-RU" b="1" dirty="0"/>
              <a:t> Р.Б., Князева О.Л., Авдеева Н.Н.) и </a:t>
            </a:r>
            <a:r>
              <a:rPr lang="ru-RU" b="1" dirty="0" err="1"/>
              <a:t>Петербурговедение</a:t>
            </a:r>
            <a:r>
              <a:rPr lang="ru-RU" b="1" dirty="0"/>
              <a:t> (парциальная программа «Первые шаги», автор </a:t>
            </a:r>
            <a:r>
              <a:rPr lang="ru-RU" b="1" dirty="0" err="1"/>
              <a:t>Алифанова</a:t>
            </a:r>
            <a:r>
              <a:rPr lang="ru-RU" b="1" dirty="0"/>
              <a:t> Г.Т.). </a:t>
            </a:r>
          </a:p>
        </p:txBody>
      </p:sp>
    </p:spTree>
    <p:extLst>
      <p:ext uri="{BB962C8B-B14F-4D97-AF65-F5344CB8AC3E}">
        <p14:creationId xmlns:p14="http://schemas.microsoft.com/office/powerpoint/2010/main" val="298569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013" y="231708"/>
            <a:ext cx="113290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Цель</a:t>
            </a:r>
            <a:r>
              <a:rPr lang="ru-RU" sz="2400" u="sng" dirty="0" smtClean="0"/>
              <a:t> </a:t>
            </a:r>
            <a:r>
              <a:rPr lang="ru-RU" sz="2400" b="1" u="sng" dirty="0"/>
              <a:t>Программы</a:t>
            </a:r>
            <a:r>
              <a:rPr lang="ru-RU" sz="2400" u="sng" dirty="0"/>
              <a:t> </a:t>
            </a:r>
            <a:r>
              <a:rPr lang="ru-RU" sz="2400" dirty="0" smtClean="0"/>
              <a:t>-</a:t>
            </a:r>
            <a:r>
              <a:rPr lang="ru-RU" sz="2400" b="1" dirty="0" smtClean="0"/>
              <a:t>разностороннее </a:t>
            </a:r>
            <a:r>
              <a:rPr lang="ru-RU" sz="2400" b="1" dirty="0"/>
              <a:t>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 algn="just"/>
            <a:endParaRPr lang="ru-RU" sz="2000" b="1" u="sng" dirty="0" smtClean="0"/>
          </a:p>
          <a:p>
            <a:pPr algn="just"/>
            <a:r>
              <a:rPr lang="ru-RU" sz="2000" b="1" u="sng" dirty="0" smtClean="0"/>
              <a:t>К </a:t>
            </a:r>
            <a:r>
              <a:rPr lang="ru-RU" sz="2000" b="1" u="sng" dirty="0"/>
              <a:t>традиционным российским духовно-нравственным ценностям прежде всего относятся: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жизнь, достоинство, права и свободы человека;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патриотизм, гражданственность, служение Отечеству и ответственность за его судьбу;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историческая память и преемственность поколений, единство народов России.</a:t>
            </a: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9" y="2843247"/>
            <a:ext cx="8488721" cy="44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631" y="0"/>
            <a:ext cx="1176844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Задачи Программы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обеспечение единых для Российской Федерации содержания ДО и планируемых результатов освоения образовательной программы ГБДОУ;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построение (структурирование) содержания образовательной деятельности на основе учёта возрастных и индивидуальных особенностей развития воспитанников;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9896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472" y="304395"/>
            <a:ext cx="1149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Реализация </a:t>
            </a:r>
            <a:r>
              <a:rPr lang="ru-RU" sz="2000" b="1" dirty="0" err="1"/>
              <a:t>воспитательно</a:t>
            </a:r>
            <a:r>
              <a:rPr lang="ru-RU" sz="2000" b="1" dirty="0"/>
              <a:t>-образовательного процесса происходит в разнообразных видах детской деятельности: </a:t>
            </a:r>
            <a:endParaRPr lang="ru-RU" sz="20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65944"/>
              </p:ext>
            </p:extLst>
          </p:nvPr>
        </p:nvGraphicFramePr>
        <p:xfrm>
          <a:off x="149686" y="1012281"/>
          <a:ext cx="11847873" cy="513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8315"/>
                <a:gridCol w="6269558"/>
              </a:tblGrid>
              <a:tr h="359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раннем возрасте (1 год - 3 года)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20" marR="374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дошкольном возрасте (3 года - 8 лет)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20" marR="37420" marT="0" marB="0">
                    <a:solidFill>
                      <a:srgbClr val="92D050"/>
                    </a:solidFill>
                  </a:tcPr>
                </a:tc>
              </a:tr>
              <a:tr h="41399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предметная деятельность (орудийно-предметные действия - ест ложкой, пьет из кружки и другое);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экспериментирование с материалами и веществами (песок, вода, тесто и другие);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ситуативно-деловое общение со взрослым и эмоционально-практическое со сверстниками под руководством взрослого;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двигательная деятельность (основные движения, общеразвивающие упражнения, простые подвижные игры);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игровая деятельность (</a:t>
                      </a:r>
                      <a:r>
                        <a:rPr lang="ru-RU" sz="1200" dirty="0" err="1">
                          <a:effectLst/>
                        </a:rPr>
                        <a:t>отобразительная</a:t>
                      </a:r>
                      <a:r>
                        <a:rPr lang="ru-RU" sz="1200" dirty="0">
                          <a:effectLst/>
                        </a:rPr>
                        <a:t> и сюжетно-</a:t>
                      </a:r>
                      <a:r>
                        <a:rPr lang="ru-RU" sz="1200" dirty="0" err="1">
                          <a:effectLst/>
                        </a:rPr>
                        <a:t>отобразительная</a:t>
                      </a:r>
                      <a:r>
                        <a:rPr lang="ru-RU" sz="1200" dirty="0">
                          <a:effectLst/>
                        </a:rPr>
                        <a:t> игра, игры с дидактическими игрушками);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речевая (понимание речи взрослого, слушание и понимание стихов, активная речь);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изобразительная деятельность (рисование, лепка) и конструирование из мелкого и крупного строительного материала;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самообслуживание и элементарные трудовые действия (убирает игрушки, подметает веником, поливает цветы из лейки и другое);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музыкальная деятельность (слушание музыки и исполнительство, </a:t>
                      </a:r>
                      <a:r>
                        <a:rPr lang="ru-RU" sz="1200" dirty="0" err="1">
                          <a:effectLst/>
                        </a:rPr>
                        <a:t>музыкальноритмические</a:t>
                      </a:r>
                      <a:r>
                        <a:rPr lang="ru-RU" sz="1200" dirty="0">
                          <a:effectLst/>
                        </a:rPr>
                        <a:t> движения).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20" marR="374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игровая деятельность (сюжетно-ролевая, театрализованная, режиссерская, строительно-конструктивная, дидактическая, подвижная и другие);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общение со взрослым (ситуативно-деловое, </a:t>
                      </a:r>
                      <a:r>
                        <a:rPr lang="ru-RU" sz="1200" dirty="0" err="1">
                          <a:effectLst/>
                        </a:rPr>
                        <a:t>внеситуативно</a:t>
                      </a:r>
                      <a:r>
                        <a:rPr lang="ru-RU" sz="1200" dirty="0">
                          <a:effectLst/>
                        </a:rPr>
                        <a:t>-познавательное, </a:t>
                      </a:r>
                      <a:r>
                        <a:rPr lang="ru-RU" sz="1200" dirty="0" err="1">
                          <a:effectLst/>
                        </a:rPr>
                        <a:t>внеситуативно</a:t>
                      </a:r>
                      <a:r>
                        <a:rPr lang="ru-RU" sz="1200" dirty="0">
                          <a:effectLst/>
                        </a:rPr>
                        <a:t>-личностное) и сверстниками (ситуативно-деловое, </a:t>
                      </a:r>
                      <a:r>
                        <a:rPr lang="ru-RU" sz="1200" dirty="0" err="1">
                          <a:effectLst/>
                        </a:rPr>
                        <a:t>внеситуативноделовое</a:t>
                      </a:r>
                      <a:r>
                        <a:rPr lang="ru-RU" sz="1200" dirty="0">
                          <a:effectLst/>
                        </a:rPr>
                        <a:t>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речевая деятельность (слушание речи взрослого и сверстников, активная диалогическая и монологическая речь);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познавательно-исследовательская деятельность и экспериментирование;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изобразительная деятельность (рисование, лепка, аппликация) и конструирование из разных материалов по образцу, условию и замыслу ребенка;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двигательная деятельность (основные виды движений, общеразвивающие и спортивные упражнения, подвижные и элементы спортивных игр и другие);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элементарная трудовая деятельность (самообслуживание, </a:t>
                      </a:r>
                      <a:r>
                        <a:rPr lang="ru-RU" sz="1200" dirty="0" err="1">
                          <a:effectLst/>
                        </a:rPr>
                        <a:t>хозяйственнобытовой</a:t>
                      </a:r>
                      <a:r>
                        <a:rPr lang="ru-RU" sz="1200" dirty="0">
                          <a:effectLst/>
                        </a:rPr>
                        <a:t> труд, труд в природе, ручной труд);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музыкальная деятельность (слушание и понимание музыкальных произведений, пение, музыкально-ритмические движения, игра на детских музыкальных инструментах).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20" marR="3742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5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23" y="1643685"/>
            <a:ext cx="85943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Социально -коммуникативное развитие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Познавательное развитие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Речевое </a:t>
            </a:r>
            <a:r>
              <a:rPr lang="ru-RU" sz="2800" dirty="0"/>
              <a:t>развитие 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Художественно-эстетическое развитие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Физическое </a:t>
            </a:r>
            <a:r>
              <a:rPr lang="ru-RU" sz="2800" dirty="0"/>
              <a:t>развитие</a:t>
            </a:r>
            <a:r>
              <a:rPr lang="ru-RU" sz="2400" dirty="0" smtClean="0"/>
              <a:t>                                            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24" y="3595005"/>
            <a:ext cx="5281624" cy="31128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833" y="223677"/>
            <a:ext cx="11713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Образовательная деятельность построена в соответствии с направлениями развития ребёнка, представленными в пяти образовательных областях: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1229994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</TotalTime>
  <Words>1466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  Краткая презентация  образовательной программы  дошкольного образования Государственного бюджетного дошкольного образовательного учреждения  детского сада № 3  КИРОВСКОГО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Svetlana</cp:lastModifiedBy>
  <cp:revision>39</cp:revision>
  <dcterms:created xsi:type="dcterms:W3CDTF">2020-11-03T14:00:39Z</dcterms:created>
  <dcterms:modified xsi:type="dcterms:W3CDTF">2023-09-04T10:14:53Z</dcterms:modified>
</cp:coreProperties>
</file>